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1" r:id="rId2"/>
    <p:sldId id="285" r:id="rId3"/>
    <p:sldId id="289" r:id="rId4"/>
    <p:sldId id="288" r:id="rId5"/>
    <p:sldId id="290" r:id="rId6"/>
    <p:sldId id="287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14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46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8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5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2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6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4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0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1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80B2C-168C-084B-8FC7-03A7895F5344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360D5-331B-3243-BBC5-A5589EB44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ijaydialani@boisestate.edu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esign_pattern" TargetMode="External"/><Relationship Id="rId2" Type="http://schemas.openxmlformats.org/officeDocument/2006/relationships/hyperlink" Target="http://en.wikipedia.org/wiki/Software_engineerin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en.wikipedia.org/wiki/Machine_code" TargetMode="External"/><Relationship Id="rId5" Type="http://schemas.openxmlformats.org/officeDocument/2006/relationships/hyperlink" Target="http://en.wikipedia.org/wiki/Source_code" TargetMode="External"/><Relationship Id="rId4" Type="http://schemas.openxmlformats.org/officeDocument/2006/relationships/hyperlink" Target="http://en.wikipedia.org/wiki/Software_desig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3366F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Cloud Computing: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SOA Design Patterns, Part 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1242" y="3886200"/>
            <a:ext cx="4122821" cy="1366528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Vijay Dialani, PhD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Boise State </a:t>
            </a:r>
            <a:r>
              <a:rPr lang="en-US" sz="1800" dirty="0" smtClean="0">
                <a:solidFill>
                  <a:schemeClr val="tx1"/>
                </a:solidFill>
              </a:rPr>
              <a:t>University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  <a:hlinkClick r:id="rId3"/>
              </a:rPr>
              <a:t>vijaydialani@boisestate.edu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©All rights reserved by the author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6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SOA Design Patterns – Service Host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55" y="1916863"/>
            <a:ext cx="7640089" cy="324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SOA Design </a:t>
            </a:r>
            <a:r>
              <a:rPr lang="en-US" sz="2800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atterns – Active Service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0822" y="911275"/>
            <a:ext cx="7747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FranklinGothic-Medium"/>
              </a:rPr>
              <a:t>Problem</a:t>
            </a:r>
            <a:r>
              <a:rPr lang="en-US" dirty="0" smtClean="0">
                <a:latin typeface="FranklinGothic-Medium"/>
              </a:rPr>
              <a:t>:</a:t>
            </a:r>
          </a:p>
          <a:p>
            <a:r>
              <a:rPr lang="en-US" dirty="0" smtClean="0">
                <a:latin typeface="FranklinGothic-Medium"/>
              </a:rPr>
              <a:t>How </a:t>
            </a:r>
            <a:r>
              <a:rPr lang="en-US" dirty="0">
                <a:latin typeface="FranklinGothic-Medium"/>
              </a:rPr>
              <a:t>can you increase service autonomy and handle temporal concerns?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" y="1557606"/>
            <a:ext cx="6938356" cy="460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4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SOA Design Patterns – </a:t>
            </a:r>
            <a:r>
              <a:rPr lang="en-US" sz="2000" dirty="0" smtClean="0">
                <a:solidFill>
                  <a:schemeClr val="bg1"/>
                </a:solidFill>
              </a:rPr>
              <a:t>Active Service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44" y="1661624"/>
            <a:ext cx="6928312" cy="39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0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SOA Design Patterns – </a:t>
            </a:r>
            <a:r>
              <a:rPr lang="en-US" sz="2000" dirty="0" smtClean="0">
                <a:solidFill>
                  <a:schemeClr val="bg1"/>
                </a:solidFill>
              </a:rPr>
              <a:t>Active Service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6" y="1104813"/>
            <a:ext cx="6968144" cy="54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SOA Design Patterns – </a:t>
            </a:r>
            <a:r>
              <a:rPr lang="en-US" sz="2000" dirty="0" smtClean="0">
                <a:solidFill>
                  <a:schemeClr val="bg1"/>
                </a:solidFill>
              </a:rPr>
              <a:t>Transactional Service Pattern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95" y="1171921"/>
            <a:ext cx="6085609" cy="54209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3880" y="888017"/>
            <a:ext cx="4514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FranklinGothic-Medium"/>
              </a:rPr>
              <a:t>Problem:</a:t>
            </a:r>
            <a:r>
              <a:rPr lang="en-US" sz="1400" dirty="0" smtClean="0">
                <a:latin typeface="FranklinGothic-Medium"/>
              </a:rPr>
              <a:t> How </a:t>
            </a:r>
            <a:r>
              <a:rPr lang="en-US" sz="1400" dirty="0">
                <a:latin typeface="FranklinGothic-Medium"/>
              </a:rPr>
              <a:t>can a service handle requests reliably?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836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SOA Design Patterns – </a:t>
            </a:r>
            <a:r>
              <a:rPr lang="en-US" sz="2000" dirty="0" smtClean="0">
                <a:solidFill>
                  <a:schemeClr val="bg1"/>
                </a:solidFill>
              </a:rPr>
              <a:t>Transactional Service Pattern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9506" y="987807"/>
            <a:ext cx="87449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FranklinGothic-Demi"/>
              </a:rPr>
              <a:t>SOLUTION</a:t>
            </a:r>
          </a:p>
          <a:p>
            <a:r>
              <a:rPr lang="en-US" dirty="0">
                <a:latin typeface="FranklinGothic-Medium"/>
              </a:rPr>
              <a:t>Apply the Transactional Service pattern to handle the entire message flow, so that</a:t>
            </a:r>
          </a:p>
          <a:p>
            <a:r>
              <a:rPr lang="en-US" dirty="0">
                <a:latin typeface="FranklinGothic-Medium"/>
              </a:rPr>
              <a:t>everything from receiving a request message to sending out a response is</a:t>
            </a:r>
          </a:p>
          <a:p>
            <a:r>
              <a:rPr lang="en-US" dirty="0">
                <a:latin typeface="FranklinGothic-Medium"/>
              </a:rPr>
              <a:t>contained in a single transaction.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42" y="2652452"/>
            <a:ext cx="78009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SOA Design Patterns – </a:t>
            </a:r>
            <a:r>
              <a:rPr lang="en-US" sz="2000" dirty="0" smtClean="0">
                <a:solidFill>
                  <a:schemeClr val="bg1"/>
                </a:solidFill>
              </a:rPr>
              <a:t>Transactional Service Pattern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832556"/>
            <a:ext cx="6326635" cy="517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SOA Design Patterns – </a:t>
            </a:r>
            <a:r>
              <a:rPr lang="en-US" sz="2000" dirty="0" smtClean="0">
                <a:solidFill>
                  <a:schemeClr val="bg1"/>
                </a:solidFill>
              </a:rPr>
              <a:t>Workflow Service Pattern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3880" y="888017"/>
            <a:ext cx="6688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FranklinGothic-Medium"/>
              </a:rPr>
              <a:t>Problem:</a:t>
            </a:r>
            <a:r>
              <a:rPr lang="en-US" sz="1400" dirty="0" smtClean="0">
                <a:latin typeface="FranklinGothic-Medium"/>
              </a:rPr>
              <a:t> </a:t>
            </a:r>
            <a:r>
              <a:rPr lang="en-US" sz="1400" dirty="0"/>
              <a:t>How can you increase a service’s adaptability to changing business processes?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233879" y="1295074"/>
            <a:ext cx="8419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SOLUTION</a:t>
            </a:r>
          </a:p>
          <a:p>
            <a:r>
              <a:rPr lang="en-US" sz="1400" dirty="0"/>
              <a:t>Introduce a workflow engine within the service to handle the volatile and </a:t>
            </a:r>
            <a:r>
              <a:rPr lang="en-US" sz="1400" dirty="0" smtClean="0"/>
              <a:t>changing processes </a:t>
            </a:r>
            <a:r>
              <a:rPr lang="en-US" sz="1400" dirty="0"/>
              <a:t>and orchestrate the stable logic.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73" y="2258031"/>
            <a:ext cx="79533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SOA Design Patterns – </a:t>
            </a:r>
            <a:r>
              <a:rPr lang="en-US" sz="2000" dirty="0" smtClean="0">
                <a:solidFill>
                  <a:schemeClr val="bg1"/>
                </a:solidFill>
              </a:rPr>
              <a:t>Workflow Service Pattern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7" y="897774"/>
            <a:ext cx="7687628" cy="56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SOA Design </a:t>
            </a:r>
            <a:r>
              <a:rPr lang="en-US" sz="2000" dirty="0" smtClean="0">
                <a:solidFill>
                  <a:schemeClr val="bg1"/>
                </a:solidFill>
              </a:rPr>
              <a:t>Patterns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3" y="915109"/>
            <a:ext cx="3487842" cy="4338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185" y="915108"/>
            <a:ext cx="3328506" cy="43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1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are Design Patterns?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36865" y="2036619"/>
            <a:ext cx="54365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</a:t>
            </a:r>
            <a:r>
              <a:rPr lang="en-US" dirty="0">
                <a:hlinkClick r:id="rId2" tooltip="Software engineering"/>
              </a:rPr>
              <a:t>software engineering</a:t>
            </a:r>
            <a:r>
              <a:rPr lang="en-US" dirty="0"/>
              <a:t>, a </a:t>
            </a:r>
            <a:r>
              <a:rPr lang="en-US" b="1" dirty="0">
                <a:hlinkClick r:id="rId3" tooltip="Design pattern"/>
              </a:rPr>
              <a:t>design pattern</a:t>
            </a:r>
            <a:r>
              <a:rPr lang="en-US" dirty="0"/>
              <a:t> is a general reusable solution to a commonly occurring problem within a given context in </a:t>
            </a:r>
            <a:r>
              <a:rPr lang="en-US" dirty="0">
                <a:hlinkClick r:id="rId4" tooltip="Software design"/>
              </a:rPr>
              <a:t>software design</a:t>
            </a:r>
            <a:r>
              <a:rPr lang="en-US" dirty="0"/>
              <a:t>. A design pattern is not a finished design that can be transformed directly into </a:t>
            </a:r>
            <a:r>
              <a:rPr lang="en-US" dirty="0">
                <a:hlinkClick r:id="rId5" tooltip="Source code"/>
              </a:rPr>
              <a:t>source</a:t>
            </a:r>
            <a:r>
              <a:rPr lang="en-US" dirty="0"/>
              <a:t> or </a:t>
            </a:r>
            <a:r>
              <a:rPr lang="en-US" dirty="0">
                <a:hlinkClick r:id="rId6" tooltip="Machine code"/>
              </a:rPr>
              <a:t>machine</a:t>
            </a:r>
            <a:r>
              <a:rPr lang="en-US" dirty="0"/>
              <a:t> code. It is a description or template for how to solve a problem that can be used in many different situations.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7775" y="1363287"/>
            <a:ext cx="3734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Software Design Patterns - Wikipedia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021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Software Design Patterns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99" y="994296"/>
            <a:ext cx="5995381" cy="5654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994296"/>
            <a:ext cx="2409577" cy="30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2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Softawre</a:t>
            </a:r>
            <a:r>
              <a:rPr lang="en-US" sz="2000" dirty="0" smtClean="0">
                <a:solidFill>
                  <a:schemeClr val="bg1"/>
                </a:solidFill>
              </a:rPr>
              <a:t> Design Patterns for Information Visualization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vis.stanford.edu/images/figures/pattern_m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94" y="1011125"/>
            <a:ext cx="7257011" cy="44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255222" y="5814432"/>
            <a:ext cx="713689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@article{2006-infovis-design-patterns, title = {Software Design Patterns for Information Visualization},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author = {Jeffrey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Heer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AND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Maneesh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Agrawala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}, journal = {IEEE Trans. Visualization \&amp; Comp. Graphics (Proc.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InfoVis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)},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year = {2006}, volume = {12}, issue = {5}, pages = {853--860},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url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= {http://vis.stanford.edu/papers/infovis-design-patterns} }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53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461" y="1791711"/>
            <a:ext cx="790540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AE6F30"/>
                </a:solidFill>
                <a:latin typeface="Wingdings2"/>
              </a:rPr>
              <a:t> </a:t>
            </a:r>
            <a:r>
              <a:rPr lang="en-US" sz="1600" b="1" i="1" dirty="0">
                <a:solidFill>
                  <a:srgbClr val="000000"/>
                </a:solidFill>
                <a:latin typeface="NewBaskerville-Italic"/>
              </a:rPr>
              <a:t>Architecture occurs early</a:t>
            </a:r>
            <a:r>
              <a:rPr lang="en-US" sz="1600" dirty="0">
                <a:solidFill>
                  <a:srgbClr val="000000"/>
                </a:solidFill>
                <a:latin typeface="NewBaskerville-Roman"/>
              </a:rPr>
              <a:t>. It should represent the set of earliest design </a:t>
            </a:r>
            <a:r>
              <a:rPr lang="en-US" sz="1600" dirty="0" smtClean="0">
                <a:solidFill>
                  <a:srgbClr val="000000"/>
                </a:solidFill>
                <a:latin typeface="NewBaskerville-Roman"/>
              </a:rPr>
              <a:t>decisions that </a:t>
            </a:r>
            <a:r>
              <a:rPr lang="en-US" sz="1600" dirty="0">
                <a:solidFill>
                  <a:srgbClr val="000000"/>
                </a:solidFill>
                <a:latin typeface="NewBaskerville-Roman"/>
              </a:rPr>
              <a:t>are both hardest to change and most critical to get right</a:t>
            </a:r>
            <a:r>
              <a:rPr lang="en-US" sz="1600" dirty="0" smtClean="0">
                <a:solidFill>
                  <a:srgbClr val="000000"/>
                </a:solidFill>
                <a:latin typeface="NewBaskerville-Roman"/>
              </a:rPr>
              <a:t>.</a:t>
            </a:r>
          </a:p>
          <a:p>
            <a:endParaRPr lang="en-US" sz="1600" dirty="0">
              <a:solidFill>
                <a:srgbClr val="000000"/>
              </a:solidFill>
              <a:latin typeface="NewBaskerville-Roman"/>
            </a:endParaRPr>
          </a:p>
          <a:p>
            <a:r>
              <a:rPr lang="en-US" sz="1200" dirty="0">
                <a:solidFill>
                  <a:srgbClr val="AE6F30"/>
                </a:solidFill>
                <a:latin typeface="Wingdings2"/>
              </a:rPr>
              <a:t> </a:t>
            </a:r>
            <a:r>
              <a:rPr lang="en-US" sz="1600" b="1" i="1" dirty="0">
                <a:solidFill>
                  <a:srgbClr val="000000"/>
                </a:solidFill>
                <a:latin typeface="NewBaskerville-Italic"/>
              </a:rPr>
              <a:t>Architecture is an attribute of every system</a:t>
            </a:r>
            <a:r>
              <a:rPr lang="en-US" sz="1600" dirty="0">
                <a:solidFill>
                  <a:srgbClr val="000000"/>
                </a:solidFill>
                <a:latin typeface="NewBaskerville-Roman"/>
              </a:rPr>
              <a:t>. Whether or not its design was </a:t>
            </a:r>
            <a:r>
              <a:rPr lang="en-US" sz="1600" dirty="0" smtClean="0">
                <a:solidFill>
                  <a:srgbClr val="000000"/>
                </a:solidFill>
                <a:latin typeface="NewBaskerville-Roman"/>
              </a:rPr>
              <a:t>intentional, every </a:t>
            </a:r>
            <a:r>
              <a:rPr lang="en-US" sz="1600" dirty="0">
                <a:solidFill>
                  <a:srgbClr val="000000"/>
                </a:solidFill>
                <a:latin typeface="NewBaskerville-Roman"/>
              </a:rPr>
              <a:t>system has an architecture.</a:t>
            </a:r>
          </a:p>
          <a:p>
            <a:endParaRPr lang="en-US" sz="1200" dirty="0" smtClean="0">
              <a:solidFill>
                <a:srgbClr val="AE6F30"/>
              </a:solidFill>
              <a:latin typeface="Wingdings2"/>
            </a:endParaRPr>
          </a:p>
          <a:p>
            <a:r>
              <a:rPr lang="en-US" sz="1200" dirty="0" smtClean="0">
                <a:solidFill>
                  <a:srgbClr val="AE6F30"/>
                </a:solidFill>
                <a:latin typeface="Wingdings2"/>
              </a:rPr>
              <a:t> </a:t>
            </a:r>
            <a:r>
              <a:rPr lang="en-US" sz="1600" b="1" i="1" dirty="0">
                <a:solidFill>
                  <a:srgbClr val="000000"/>
                </a:solidFill>
                <a:latin typeface="NewBaskerville-Italic"/>
              </a:rPr>
              <a:t>Architecture breaks a system into components and </a:t>
            </a:r>
            <a:r>
              <a:rPr lang="en-US" sz="1600" b="1" i="1" dirty="0" smtClean="0">
                <a:solidFill>
                  <a:srgbClr val="000000"/>
                </a:solidFill>
                <a:latin typeface="NewBaskerville-Italic"/>
              </a:rPr>
              <a:t>sets boundaries</a:t>
            </a:r>
            <a:r>
              <a:rPr lang="en-US" sz="1600" dirty="0">
                <a:solidFill>
                  <a:srgbClr val="000000"/>
                </a:solidFill>
                <a:latin typeface="NewBaskerville-Roman"/>
              </a:rPr>
              <a:t>. It doesn’t need </a:t>
            </a:r>
            <a:r>
              <a:rPr lang="en-US" sz="1600" dirty="0" smtClean="0">
                <a:solidFill>
                  <a:srgbClr val="000000"/>
                </a:solidFill>
                <a:latin typeface="NewBaskerville-Roman"/>
              </a:rPr>
              <a:t>to describe </a:t>
            </a:r>
            <a:r>
              <a:rPr lang="en-US" sz="1600" dirty="0">
                <a:solidFill>
                  <a:srgbClr val="000000"/>
                </a:solidFill>
                <a:latin typeface="NewBaskerville-Roman"/>
              </a:rPr>
              <a:t>all the components, but the architecture usually deals with the major</a:t>
            </a:r>
          </a:p>
          <a:p>
            <a:r>
              <a:rPr lang="en-US" sz="1600" dirty="0">
                <a:solidFill>
                  <a:srgbClr val="000000"/>
                </a:solidFill>
                <a:latin typeface="NewBaskerville-Roman"/>
              </a:rPr>
              <a:t>components of the solution and their interfaces.</a:t>
            </a:r>
          </a:p>
          <a:p>
            <a:endParaRPr lang="en-US" sz="1200" dirty="0" smtClean="0">
              <a:solidFill>
                <a:srgbClr val="AE6F30"/>
              </a:solidFill>
              <a:latin typeface="Wingdings2"/>
            </a:endParaRPr>
          </a:p>
          <a:p>
            <a:r>
              <a:rPr lang="en-US" sz="1200" dirty="0" smtClean="0">
                <a:solidFill>
                  <a:srgbClr val="AE6F30"/>
                </a:solidFill>
                <a:latin typeface="Wingdings2"/>
              </a:rPr>
              <a:t> </a:t>
            </a:r>
            <a:r>
              <a:rPr lang="en-US" sz="1600" b="1" i="1" dirty="0">
                <a:solidFill>
                  <a:srgbClr val="000000"/>
                </a:solidFill>
                <a:latin typeface="NewBaskerville-Italic"/>
              </a:rPr>
              <a:t>Architecture is about relationships and component interactions</a:t>
            </a:r>
            <a:r>
              <a:rPr lang="en-US" sz="1600" i="1" dirty="0">
                <a:solidFill>
                  <a:srgbClr val="000000"/>
                </a:solidFill>
                <a:latin typeface="NewBaskerville-Italic"/>
              </a:rPr>
              <a:t>. </a:t>
            </a:r>
            <a:r>
              <a:rPr lang="en-US" sz="1600" dirty="0">
                <a:solidFill>
                  <a:srgbClr val="000000"/>
                </a:solidFill>
                <a:latin typeface="NewBaskerville-Roman"/>
              </a:rPr>
              <a:t>We’re interested </a:t>
            </a:r>
            <a:r>
              <a:rPr lang="en-US" sz="1600" dirty="0" smtClean="0">
                <a:solidFill>
                  <a:srgbClr val="000000"/>
                </a:solidFill>
                <a:latin typeface="NewBaskerville-Roman"/>
              </a:rPr>
              <a:t>in the </a:t>
            </a:r>
            <a:r>
              <a:rPr lang="en-US" sz="1600" dirty="0">
                <a:solidFill>
                  <a:srgbClr val="000000"/>
                </a:solidFill>
                <a:latin typeface="NewBaskerville-Roman"/>
              </a:rPr>
              <a:t>behaviors of the individual components as they can be discerned from</a:t>
            </a:r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0" y="-24938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Software Architecture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389" y="6307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3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SOA Design </a:t>
            </a:r>
            <a:r>
              <a:rPr lang="en-US" sz="2800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atterns – Why needed?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05" y="1397144"/>
            <a:ext cx="5849389" cy="43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SOA Design </a:t>
            </a:r>
            <a:r>
              <a:rPr lang="en-US" sz="2800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atterns – Why needed?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95" y="1579416"/>
            <a:ext cx="8142409" cy="42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SOA Design </a:t>
            </a:r>
            <a:r>
              <a:rPr lang="en-US" sz="2800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atterns – Service Host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4" y="1120053"/>
            <a:ext cx="8057111" cy="40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8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8737"/>
          </a:xfrm>
          <a:solidFill>
            <a:srgbClr val="3366FF"/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SOA Design </a:t>
            </a:r>
            <a:r>
              <a:rPr lang="en-US" sz="2800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atterns – Service Host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4236" y="991724"/>
            <a:ext cx="7855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FranklinGothic-Medium"/>
              </a:rPr>
              <a:t>How can you easily configure services and avoid duplicating mundane tasks, </a:t>
            </a:r>
            <a:r>
              <a:rPr lang="en-US" b="1" dirty="0" smtClean="0">
                <a:latin typeface="FranklinGothic-Medium"/>
              </a:rPr>
              <a:t>such as </a:t>
            </a:r>
            <a:r>
              <a:rPr lang="en-US" b="1" dirty="0">
                <a:latin typeface="FranklinGothic-Medium"/>
              </a:rPr>
              <a:t>setting listeners and wiring components, for each service?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644236" y="2042288"/>
            <a:ext cx="817141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FranklinGothic-Demi"/>
              </a:rPr>
              <a:t>SOLUTION</a:t>
            </a:r>
          </a:p>
          <a:p>
            <a:r>
              <a:rPr lang="en-US" sz="1200" dirty="0">
                <a:solidFill>
                  <a:srgbClr val="000000"/>
                </a:solidFill>
                <a:latin typeface="FranklinGothic-Medium"/>
              </a:rPr>
              <a:t>Create a common service host component or framework that acts as a container</a:t>
            </a:r>
          </a:p>
          <a:p>
            <a:r>
              <a:rPr lang="en-US" sz="1200" dirty="0">
                <a:solidFill>
                  <a:srgbClr val="000000"/>
                </a:solidFill>
                <a:latin typeface="FranklinGothic-Medium"/>
              </a:rPr>
              <a:t>for services. This container should be configurable and will perform the wiring and</a:t>
            </a:r>
          </a:p>
          <a:p>
            <a:r>
              <a:rPr lang="en-US" sz="1200" dirty="0">
                <a:solidFill>
                  <a:srgbClr val="000000"/>
                </a:solidFill>
                <a:latin typeface="FranklinGothic-Medium"/>
              </a:rPr>
              <a:t>setup of services.</a:t>
            </a:r>
          </a:p>
          <a:p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The Service Host, illustrated in figure 2.2, is a framework or a complete component</a:t>
            </a:r>
          </a:p>
          <a:p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that performs some or all of the following functions</a:t>
            </a:r>
            <a:r>
              <a:rPr lang="en-US" sz="1400" dirty="0" smtClean="0">
                <a:solidFill>
                  <a:srgbClr val="000000"/>
                </a:solidFill>
                <a:latin typeface="NewBaskerville-Roman"/>
              </a:rPr>
              <a:t>:</a:t>
            </a:r>
          </a:p>
          <a:p>
            <a:endParaRPr lang="en-US" sz="1400" dirty="0">
              <a:solidFill>
                <a:srgbClr val="000000"/>
              </a:solidFill>
              <a:latin typeface="NewBaskerville-Roman"/>
            </a:endParaRPr>
          </a:p>
          <a:p>
            <a:r>
              <a:rPr lang="en-US" sz="1100" dirty="0">
                <a:solidFill>
                  <a:srgbClr val="AE6F30"/>
                </a:solidFill>
                <a:latin typeface="Wingdings2"/>
              </a:rPr>
              <a:t> </a:t>
            </a:r>
            <a:r>
              <a:rPr lang="en-US" sz="1400" i="1" dirty="0">
                <a:solidFill>
                  <a:srgbClr val="000000"/>
                </a:solidFill>
                <a:latin typeface="NewBaskerville-Italic"/>
              </a:rPr>
              <a:t>Lifecycle</a:t>
            </a:r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—Takes care of instantiating services, recycling services on fault, </a:t>
            </a:r>
            <a:r>
              <a:rPr lang="en-US" sz="1400" dirty="0" err="1">
                <a:solidFill>
                  <a:srgbClr val="000000"/>
                </a:solidFill>
                <a:latin typeface="NewBaskerville-Roman"/>
              </a:rPr>
              <a:t>inplace</a:t>
            </a:r>
            <a:endParaRPr lang="en-US" sz="1400" dirty="0">
              <a:solidFill>
                <a:srgbClr val="000000"/>
              </a:solidFill>
              <a:latin typeface="NewBaskerville-Roman"/>
            </a:endParaRPr>
          </a:p>
          <a:p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upgrades, and so on</a:t>
            </a:r>
          </a:p>
          <a:p>
            <a:r>
              <a:rPr lang="en-US" sz="1100" dirty="0">
                <a:solidFill>
                  <a:srgbClr val="AE6F30"/>
                </a:solidFill>
                <a:latin typeface="Wingdings2"/>
              </a:rPr>
              <a:t> </a:t>
            </a:r>
            <a:r>
              <a:rPr lang="en-US" sz="1400" i="1" dirty="0">
                <a:solidFill>
                  <a:srgbClr val="000000"/>
                </a:solidFill>
                <a:latin typeface="NewBaskerville-Italic"/>
              </a:rPr>
              <a:t>Configuration</a:t>
            </a:r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—Reads and applies configuration to hosted services, including</a:t>
            </a:r>
          </a:p>
          <a:p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configuration for security, contract policies, and ports</a:t>
            </a:r>
          </a:p>
          <a:p>
            <a:r>
              <a:rPr lang="en-US" sz="1100" dirty="0">
                <a:solidFill>
                  <a:srgbClr val="AE6F30"/>
                </a:solidFill>
                <a:latin typeface="Wingdings2"/>
              </a:rPr>
              <a:t> </a:t>
            </a:r>
            <a:r>
              <a:rPr lang="en-US" sz="1400" i="1" dirty="0">
                <a:solidFill>
                  <a:srgbClr val="000000"/>
                </a:solidFill>
                <a:latin typeface="NewBaskerville-Italic"/>
              </a:rPr>
              <a:t>Wiring</a:t>
            </a:r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—Performs runtime setup of component wiring such as binding a listener</a:t>
            </a:r>
          </a:p>
          <a:p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on a service’s endpoint</a:t>
            </a:r>
          </a:p>
          <a:p>
            <a:r>
              <a:rPr lang="en-US" sz="1100" dirty="0">
                <a:solidFill>
                  <a:srgbClr val="AE6F30"/>
                </a:solidFill>
                <a:latin typeface="Wingdings2"/>
              </a:rPr>
              <a:t> </a:t>
            </a:r>
            <a:r>
              <a:rPr lang="en-US" sz="1400" i="1" dirty="0">
                <a:solidFill>
                  <a:srgbClr val="000000"/>
                </a:solidFill>
                <a:latin typeface="NewBaskerville-Italic"/>
              </a:rPr>
              <a:t>Administration</a:t>
            </a:r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—Lets an administrator control the lifecycle of a hosted service</a:t>
            </a:r>
          </a:p>
          <a:p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and may also include monitoring capabilities (this is an additional layer on top</a:t>
            </a:r>
          </a:p>
          <a:p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of lifecycle responsibility)</a:t>
            </a:r>
          </a:p>
          <a:p>
            <a:r>
              <a:rPr lang="en-US" sz="1100" dirty="0">
                <a:solidFill>
                  <a:srgbClr val="AE6F30"/>
                </a:solidFill>
                <a:latin typeface="Wingdings2"/>
              </a:rPr>
              <a:t> </a:t>
            </a:r>
            <a:r>
              <a:rPr lang="en-US" sz="1400" i="1" dirty="0">
                <a:solidFill>
                  <a:srgbClr val="000000"/>
                </a:solidFill>
                <a:latin typeface="NewBaskerville-Italic"/>
              </a:rPr>
              <a:t>Environment</a:t>
            </a:r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—Provides auxiliary services like logging, cache, database libraries</a:t>
            </a:r>
          </a:p>
          <a:p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NewBaskerville-Roman"/>
              </a:rPr>
              <a:t>ODBC</a:t>
            </a:r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/</a:t>
            </a:r>
            <a:r>
              <a:rPr lang="en-US" sz="1200" dirty="0">
                <a:solidFill>
                  <a:srgbClr val="000000"/>
                </a:solidFill>
                <a:latin typeface="NewBaskerville-Roman"/>
              </a:rPr>
              <a:t>JDBC</a:t>
            </a:r>
            <a:r>
              <a:rPr lang="en-US" sz="1400" dirty="0">
                <a:solidFill>
                  <a:srgbClr val="000000"/>
                </a:solidFill>
                <a:latin typeface="NewBaskerville-Roman"/>
              </a:rPr>
              <a:t>), scheduler, and so 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52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</TotalTime>
  <Words>644</Words>
  <Application>Microsoft Office PowerPoint</Application>
  <PresentationFormat>On-screen Show (4:3)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 Unicode MS</vt:lpstr>
      <vt:lpstr>Arial</vt:lpstr>
      <vt:lpstr>Calibri</vt:lpstr>
      <vt:lpstr>FranklinGothic-Demi</vt:lpstr>
      <vt:lpstr>FranklinGothic-Medium</vt:lpstr>
      <vt:lpstr>NewBaskerville-Italic</vt:lpstr>
      <vt:lpstr>NewBaskerville-Roman</vt:lpstr>
      <vt:lpstr>Wingdings2</vt:lpstr>
      <vt:lpstr>Office Theme</vt:lpstr>
      <vt:lpstr>Cloud Computing: SOA Design Patterns, Part I</vt:lpstr>
      <vt:lpstr>What are Design Patterns?</vt:lpstr>
      <vt:lpstr>Software Design Patterns</vt:lpstr>
      <vt:lpstr>Softawre Design Patterns for Information Visualization</vt:lpstr>
      <vt:lpstr>Software Architecture</vt:lpstr>
      <vt:lpstr>SOA Design Patterns – Why needed?</vt:lpstr>
      <vt:lpstr>SOA Design Patterns – Why needed?</vt:lpstr>
      <vt:lpstr>SOA Design Patterns – Service Host</vt:lpstr>
      <vt:lpstr>SOA Design Patterns – Service Host</vt:lpstr>
      <vt:lpstr>SOA Design Patterns – Service Host</vt:lpstr>
      <vt:lpstr>SOA Design Patterns – Active Service</vt:lpstr>
      <vt:lpstr>SOA Design Patterns – Active Service</vt:lpstr>
      <vt:lpstr>SOA Design Patterns – Active Service</vt:lpstr>
      <vt:lpstr>SOA Design Patterns – Transactional Service Pattern</vt:lpstr>
      <vt:lpstr>SOA Design Patterns – Transactional Service Pattern</vt:lpstr>
      <vt:lpstr>SOA Design Patterns – Transactional Service Pattern</vt:lpstr>
      <vt:lpstr>SOA Design Patterns – Workflow Service Pattern</vt:lpstr>
      <vt:lpstr>SOA Design Patterns – Workflow Service Pattern</vt:lpstr>
      <vt:lpstr>SOA Design Patterns</vt:lpstr>
    </vt:vector>
  </TitlesOfParts>
  <Company>Boise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Services</dc:title>
  <dc:creator>Vijay Dialani</dc:creator>
  <cp:lastModifiedBy>Vijay Dialani</cp:lastModifiedBy>
  <cp:revision>57</cp:revision>
  <dcterms:created xsi:type="dcterms:W3CDTF">2014-08-22T23:05:29Z</dcterms:created>
  <dcterms:modified xsi:type="dcterms:W3CDTF">2014-09-18T00:28:27Z</dcterms:modified>
</cp:coreProperties>
</file>